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60" r:id="rId5"/>
    <p:sldId id="263" r:id="rId6"/>
    <p:sldId id="262" r:id="rId7"/>
    <p:sldId id="258" r:id="rId8"/>
    <p:sldId id="264" r:id="rId9"/>
    <p:sldId id="265" r:id="rId10"/>
    <p:sldId id="261" r:id="rId11"/>
  </p:sldIdLst>
  <p:sldSz cx="9144000" cy="6858000" type="screen4x3"/>
  <p:notesSz cx="6811963" cy="994568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FF00"/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776" autoAdjust="0"/>
  </p:normalViewPr>
  <p:slideViewPr>
    <p:cSldViewPr>
      <p:cViewPr varScale="1">
        <p:scale>
          <a:sx n="61" d="100"/>
          <a:sy n="61" d="100"/>
        </p:scale>
        <p:origin x="7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B671F6-8D5A-41A9-8320-1C365586E87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224448E-3C76-4FE2-8CD2-0372F154A196}">
      <dgm:prSet phldrT="[besedilo]" custT="1"/>
      <dgm:spPr>
        <a:ln>
          <a:solidFill>
            <a:srgbClr val="00FF00"/>
          </a:solidFill>
        </a:ln>
      </dgm:spPr>
      <dgm:t>
        <a:bodyPr/>
        <a:lstStyle/>
        <a:p>
          <a:r>
            <a:rPr lang="sl-SI" sz="4000" b="1" dirty="0" smtClean="0">
              <a:solidFill>
                <a:srgbClr val="008000"/>
              </a:solidFill>
            </a:rPr>
            <a:t>SOCIALNO VKLJUČEVANJE</a:t>
          </a:r>
          <a:endParaRPr lang="sl-SI" sz="4000" b="1" dirty="0">
            <a:solidFill>
              <a:srgbClr val="008000"/>
            </a:solidFill>
          </a:endParaRPr>
        </a:p>
      </dgm:t>
    </dgm:pt>
    <dgm:pt modelId="{314B7E38-64F3-4876-A22A-1FDC5BFBA2C6}" type="parTrans" cxnId="{5734305E-1B88-45B2-AA1A-54FDC1FCD351}">
      <dgm:prSet/>
      <dgm:spPr/>
      <dgm:t>
        <a:bodyPr/>
        <a:lstStyle/>
        <a:p>
          <a:endParaRPr lang="sl-SI"/>
        </a:p>
      </dgm:t>
    </dgm:pt>
    <dgm:pt modelId="{0F64C3AD-EE34-4BE4-B6E7-672F431CE2C6}" type="sibTrans" cxnId="{5734305E-1B88-45B2-AA1A-54FDC1FCD351}">
      <dgm:prSet/>
      <dgm:spPr/>
      <dgm:t>
        <a:bodyPr/>
        <a:lstStyle/>
        <a:p>
          <a:endParaRPr lang="sl-SI"/>
        </a:p>
      </dgm:t>
    </dgm:pt>
    <dgm:pt modelId="{D2FBDB1E-D653-4B8C-8E0C-AF9EFC46DA6A}">
      <dgm:prSet phldrT="[besedilo]"/>
      <dgm:spPr>
        <a:ln>
          <a:solidFill>
            <a:srgbClr val="00FF00"/>
          </a:solidFill>
        </a:ln>
      </dgm:spPr>
      <dgm:t>
        <a:bodyPr/>
        <a:lstStyle/>
        <a:p>
          <a:pPr algn="l"/>
          <a:r>
            <a:rPr lang="sl-SI" b="1" dirty="0" smtClean="0">
              <a:solidFill>
                <a:srgbClr val="008000"/>
              </a:solidFill>
            </a:rPr>
            <a:t>PRIPADANJE</a:t>
          </a:r>
          <a:endParaRPr lang="sl-SI" b="1" dirty="0">
            <a:solidFill>
              <a:srgbClr val="008000"/>
            </a:solidFill>
          </a:endParaRPr>
        </a:p>
      </dgm:t>
    </dgm:pt>
    <dgm:pt modelId="{95FE13BD-1E2F-43C3-A307-AEB8FE984F79}" type="parTrans" cxnId="{CB66E989-99B0-4695-8304-530ED2C3377F}">
      <dgm:prSet/>
      <dgm:spPr/>
      <dgm:t>
        <a:bodyPr/>
        <a:lstStyle/>
        <a:p>
          <a:endParaRPr lang="sl-SI"/>
        </a:p>
      </dgm:t>
    </dgm:pt>
    <dgm:pt modelId="{DF049818-AAE1-4F99-AA1E-95CE7610E2AB}" type="sibTrans" cxnId="{CB66E989-99B0-4695-8304-530ED2C3377F}">
      <dgm:prSet/>
      <dgm:spPr/>
      <dgm:t>
        <a:bodyPr/>
        <a:lstStyle/>
        <a:p>
          <a:endParaRPr lang="sl-SI"/>
        </a:p>
      </dgm:t>
    </dgm:pt>
    <dgm:pt modelId="{99DFE9BE-E171-4BB8-972B-21A38CB3C6E7}">
      <dgm:prSet phldrT="[besedilo]"/>
      <dgm:spPr>
        <a:ln>
          <a:solidFill>
            <a:srgbClr val="00FF00"/>
          </a:solidFill>
        </a:ln>
      </dgm:spPr>
      <dgm:t>
        <a:bodyPr/>
        <a:lstStyle/>
        <a:p>
          <a:r>
            <a:rPr lang="sl-SI" b="1" dirty="0" smtClean="0">
              <a:solidFill>
                <a:srgbClr val="008000"/>
              </a:solidFill>
            </a:rPr>
            <a:t>DEJAVNO VKLJUČEVANJE</a:t>
          </a:r>
          <a:endParaRPr lang="sl-SI" b="1" dirty="0">
            <a:solidFill>
              <a:srgbClr val="008000"/>
            </a:solidFill>
          </a:endParaRPr>
        </a:p>
      </dgm:t>
    </dgm:pt>
    <dgm:pt modelId="{EC1C3230-71D2-4D3D-8D70-573EB02E8B59}" type="sibTrans" cxnId="{7AB6F848-5758-4C0B-AA8A-CAFF80CC586A}">
      <dgm:prSet/>
      <dgm:spPr/>
      <dgm:t>
        <a:bodyPr/>
        <a:lstStyle/>
        <a:p>
          <a:endParaRPr lang="sl-SI"/>
        </a:p>
      </dgm:t>
    </dgm:pt>
    <dgm:pt modelId="{7BCF56B4-C64C-496B-9DC2-6D916A5A2DC9}" type="parTrans" cxnId="{7AB6F848-5758-4C0B-AA8A-CAFF80CC586A}">
      <dgm:prSet/>
      <dgm:spPr/>
      <dgm:t>
        <a:bodyPr/>
        <a:lstStyle/>
        <a:p>
          <a:endParaRPr lang="sl-SI"/>
        </a:p>
      </dgm:t>
    </dgm:pt>
    <dgm:pt modelId="{290DA5B4-BDF8-4405-9131-92CDD6219689}" type="pres">
      <dgm:prSet presAssocID="{8AB671F6-8D5A-41A9-8320-1C365586E87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A87359B-7F40-4210-9EC3-2E7F0DCD869A}" type="pres">
      <dgm:prSet presAssocID="{5224448E-3C76-4FE2-8CD2-0372F154A196}" presName="circle1" presStyleLbl="node1" presStyleIdx="0" presStyleCnt="3"/>
      <dgm:spPr>
        <a:solidFill>
          <a:srgbClr val="00FF00"/>
        </a:solidFill>
      </dgm:spPr>
    </dgm:pt>
    <dgm:pt modelId="{D50C7C15-C922-43A6-91DE-B509B17EDB06}" type="pres">
      <dgm:prSet presAssocID="{5224448E-3C76-4FE2-8CD2-0372F154A196}" presName="space" presStyleCnt="0"/>
      <dgm:spPr/>
    </dgm:pt>
    <dgm:pt modelId="{5C40A3A4-50A3-4566-AB89-9BDC76BB5FA4}" type="pres">
      <dgm:prSet presAssocID="{5224448E-3C76-4FE2-8CD2-0372F154A196}" presName="rect1" presStyleLbl="alignAcc1" presStyleIdx="0" presStyleCnt="3"/>
      <dgm:spPr/>
    </dgm:pt>
    <dgm:pt modelId="{CCB81459-34E6-46C4-ACC7-F15B45584018}" type="pres">
      <dgm:prSet presAssocID="{99DFE9BE-E171-4BB8-972B-21A38CB3C6E7}" presName="vertSpace2" presStyleLbl="node1" presStyleIdx="0" presStyleCnt="3"/>
      <dgm:spPr/>
    </dgm:pt>
    <dgm:pt modelId="{63E0ADF7-2686-400A-858E-8A0B96BD5317}" type="pres">
      <dgm:prSet presAssocID="{99DFE9BE-E171-4BB8-972B-21A38CB3C6E7}" presName="circle2" presStyleLbl="node1" presStyleIdx="1" presStyleCnt="3"/>
      <dgm:spPr>
        <a:solidFill>
          <a:srgbClr val="92D050"/>
        </a:solidFill>
      </dgm:spPr>
    </dgm:pt>
    <dgm:pt modelId="{5052FBCA-916B-401F-993B-541F8DD9CFF8}" type="pres">
      <dgm:prSet presAssocID="{99DFE9BE-E171-4BB8-972B-21A38CB3C6E7}" presName="rect2" presStyleLbl="alignAcc1" presStyleIdx="1" presStyleCnt="3"/>
      <dgm:spPr/>
      <dgm:t>
        <a:bodyPr/>
        <a:lstStyle/>
        <a:p>
          <a:endParaRPr lang="sl-SI"/>
        </a:p>
      </dgm:t>
    </dgm:pt>
    <dgm:pt modelId="{8D740AF4-75AA-4C58-8716-1E2BA211DA9A}" type="pres">
      <dgm:prSet presAssocID="{D2FBDB1E-D653-4B8C-8E0C-AF9EFC46DA6A}" presName="vertSpace3" presStyleLbl="node1" presStyleIdx="1" presStyleCnt="3"/>
      <dgm:spPr/>
    </dgm:pt>
    <dgm:pt modelId="{8DF21207-E408-4DE5-A32D-C5FF72697E6F}" type="pres">
      <dgm:prSet presAssocID="{D2FBDB1E-D653-4B8C-8E0C-AF9EFC46DA6A}" presName="circle3" presStyleLbl="node1" presStyleIdx="2" presStyleCnt="3"/>
      <dgm:spPr>
        <a:solidFill>
          <a:srgbClr val="008000"/>
        </a:solidFill>
      </dgm:spPr>
    </dgm:pt>
    <dgm:pt modelId="{64529FB5-022C-473F-A20D-C751EFCEF680}" type="pres">
      <dgm:prSet presAssocID="{D2FBDB1E-D653-4B8C-8E0C-AF9EFC46DA6A}" presName="rect3" presStyleLbl="alignAcc1" presStyleIdx="2" presStyleCnt="3"/>
      <dgm:spPr/>
      <dgm:t>
        <a:bodyPr/>
        <a:lstStyle/>
        <a:p>
          <a:endParaRPr lang="sl-SI"/>
        </a:p>
      </dgm:t>
    </dgm:pt>
    <dgm:pt modelId="{1F72908B-15E9-451E-A982-9577A0E182BC}" type="pres">
      <dgm:prSet presAssocID="{5224448E-3C76-4FE2-8CD2-0372F154A196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3B1F945E-57DA-4C72-B8CA-74A752A381DC}" type="pres">
      <dgm:prSet presAssocID="{99DFE9BE-E171-4BB8-972B-21A38CB3C6E7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64D126B2-F145-49D7-B8C6-D5142F1E167E}" type="pres">
      <dgm:prSet presAssocID="{D2FBDB1E-D653-4B8C-8E0C-AF9EFC46DA6A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CB66E989-99B0-4695-8304-530ED2C3377F}" srcId="{8AB671F6-8D5A-41A9-8320-1C365586E87B}" destId="{D2FBDB1E-D653-4B8C-8E0C-AF9EFC46DA6A}" srcOrd="2" destOrd="0" parTransId="{95FE13BD-1E2F-43C3-A307-AEB8FE984F79}" sibTransId="{DF049818-AAE1-4F99-AA1E-95CE7610E2AB}"/>
    <dgm:cxn modelId="{D1B2D8C4-C4D3-475E-BB63-F603D5CC23F6}" type="presOf" srcId="{8AB671F6-8D5A-41A9-8320-1C365586E87B}" destId="{290DA5B4-BDF8-4405-9131-92CDD6219689}" srcOrd="0" destOrd="0" presId="urn:microsoft.com/office/officeart/2005/8/layout/target3"/>
    <dgm:cxn modelId="{F2527F19-A83D-4FAF-ADEF-AD5BC7BFC948}" type="presOf" srcId="{D2FBDB1E-D653-4B8C-8E0C-AF9EFC46DA6A}" destId="{64529FB5-022C-473F-A20D-C751EFCEF680}" srcOrd="0" destOrd="0" presId="urn:microsoft.com/office/officeart/2005/8/layout/target3"/>
    <dgm:cxn modelId="{7AB6F848-5758-4C0B-AA8A-CAFF80CC586A}" srcId="{8AB671F6-8D5A-41A9-8320-1C365586E87B}" destId="{99DFE9BE-E171-4BB8-972B-21A38CB3C6E7}" srcOrd="1" destOrd="0" parTransId="{7BCF56B4-C64C-496B-9DC2-6D916A5A2DC9}" sibTransId="{EC1C3230-71D2-4D3D-8D70-573EB02E8B59}"/>
    <dgm:cxn modelId="{493E8136-8BD8-4498-94AE-F951BD7C138D}" type="presOf" srcId="{99DFE9BE-E171-4BB8-972B-21A38CB3C6E7}" destId="{3B1F945E-57DA-4C72-B8CA-74A752A381DC}" srcOrd="1" destOrd="0" presId="urn:microsoft.com/office/officeart/2005/8/layout/target3"/>
    <dgm:cxn modelId="{51BC9D66-9D77-469C-81D0-4A6BCD35F997}" type="presOf" srcId="{99DFE9BE-E171-4BB8-972B-21A38CB3C6E7}" destId="{5052FBCA-916B-401F-993B-541F8DD9CFF8}" srcOrd="0" destOrd="0" presId="urn:microsoft.com/office/officeart/2005/8/layout/target3"/>
    <dgm:cxn modelId="{71F9D2DC-7ED6-41FC-9763-9738C76039E2}" type="presOf" srcId="{5224448E-3C76-4FE2-8CD2-0372F154A196}" destId="{1F72908B-15E9-451E-A982-9577A0E182BC}" srcOrd="1" destOrd="0" presId="urn:microsoft.com/office/officeart/2005/8/layout/target3"/>
    <dgm:cxn modelId="{5734305E-1B88-45B2-AA1A-54FDC1FCD351}" srcId="{8AB671F6-8D5A-41A9-8320-1C365586E87B}" destId="{5224448E-3C76-4FE2-8CD2-0372F154A196}" srcOrd="0" destOrd="0" parTransId="{314B7E38-64F3-4876-A22A-1FDC5BFBA2C6}" sibTransId="{0F64C3AD-EE34-4BE4-B6E7-672F431CE2C6}"/>
    <dgm:cxn modelId="{028DA2BE-2C6A-4F2D-A27B-F3AD33E8E4C9}" type="presOf" srcId="{5224448E-3C76-4FE2-8CD2-0372F154A196}" destId="{5C40A3A4-50A3-4566-AB89-9BDC76BB5FA4}" srcOrd="0" destOrd="0" presId="urn:microsoft.com/office/officeart/2005/8/layout/target3"/>
    <dgm:cxn modelId="{594A03C5-D80A-4EA7-ABC7-E6CF98CC7CDA}" type="presOf" srcId="{D2FBDB1E-D653-4B8C-8E0C-AF9EFC46DA6A}" destId="{64D126B2-F145-49D7-B8C6-D5142F1E167E}" srcOrd="1" destOrd="0" presId="urn:microsoft.com/office/officeart/2005/8/layout/target3"/>
    <dgm:cxn modelId="{CD53C7DA-F85C-4962-B1D2-4F80495EB029}" type="presParOf" srcId="{290DA5B4-BDF8-4405-9131-92CDD6219689}" destId="{7A87359B-7F40-4210-9EC3-2E7F0DCD869A}" srcOrd="0" destOrd="0" presId="urn:microsoft.com/office/officeart/2005/8/layout/target3"/>
    <dgm:cxn modelId="{DD59C07C-45C5-486A-B94F-DB0B781B2DD5}" type="presParOf" srcId="{290DA5B4-BDF8-4405-9131-92CDD6219689}" destId="{D50C7C15-C922-43A6-91DE-B509B17EDB06}" srcOrd="1" destOrd="0" presId="urn:microsoft.com/office/officeart/2005/8/layout/target3"/>
    <dgm:cxn modelId="{D9AE7F39-B080-443D-AC0E-1F817CEA909D}" type="presParOf" srcId="{290DA5B4-BDF8-4405-9131-92CDD6219689}" destId="{5C40A3A4-50A3-4566-AB89-9BDC76BB5FA4}" srcOrd="2" destOrd="0" presId="urn:microsoft.com/office/officeart/2005/8/layout/target3"/>
    <dgm:cxn modelId="{657360DF-9581-48EC-A158-AF4509A91DF3}" type="presParOf" srcId="{290DA5B4-BDF8-4405-9131-92CDD6219689}" destId="{CCB81459-34E6-46C4-ACC7-F15B45584018}" srcOrd="3" destOrd="0" presId="urn:microsoft.com/office/officeart/2005/8/layout/target3"/>
    <dgm:cxn modelId="{91F8D118-D034-4BC8-A1F9-97E501CFDD1F}" type="presParOf" srcId="{290DA5B4-BDF8-4405-9131-92CDD6219689}" destId="{63E0ADF7-2686-400A-858E-8A0B96BD5317}" srcOrd="4" destOrd="0" presId="urn:microsoft.com/office/officeart/2005/8/layout/target3"/>
    <dgm:cxn modelId="{C7B912B6-E3C8-4249-AB6B-0417964A4DD6}" type="presParOf" srcId="{290DA5B4-BDF8-4405-9131-92CDD6219689}" destId="{5052FBCA-916B-401F-993B-541F8DD9CFF8}" srcOrd="5" destOrd="0" presId="urn:microsoft.com/office/officeart/2005/8/layout/target3"/>
    <dgm:cxn modelId="{AB08EC62-64EA-4076-8CB9-AE42CEA0E580}" type="presParOf" srcId="{290DA5B4-BDF8-4405-9131-92CDD6219689}" destId="{8D740AF4-75AA-4C58-8716-1E2BA211DA9A}" srcOrd="6" destOrd="0" presId="urn:microsoft.com/office/officeart/2005/8/layout/target3"/>
    <dgm:cxn modelId="{57279CCE-A482-4410-A1CE-2DC4DF827B74}" type="presParOf" srcId="{290DA5B4-BDF8-4405-9131-92CDD6219689}" destId="{8DF21207-E408-4DE5-A32D-C5FF72697E6F}" srcOrd="7" destOrd="0" presId="urn:microsoft.com/office/officeart/2005/8/layout/target3"/>
    <dgm:cxn modelId="{8862F113-EBF8-4558-8B69-F67A10FF58DD}" type="presParOf" srcId="{290DA5B4-BDF8-4405-9131-92CDD6219689}" destId="{64529FB5-022C-473F-A20D-C751EFCEF680}" srcOrd="8" destOrd="0" presId="urn:microsoft.com/office/officeart/2005/8/layout/target3"/>
    <dgm:cxn modelId="{5B993271-78D7-4DEE-B1A3-07BB6B29BDB9}" type="presParOf" srcId="{290DA5B4-BDF8-4405-9131-92CDD6219689}" destId="{1F72908B-15E9-451E-A982-9577A0E182BC}" srcOrd="9" destOrd="0" presId="urn:microsoft.com/office/officeart/2005/8/layout/target3"/>
    <dgm:cxn modelId="{406D276A-6943-4B11-B637-EFA285F78CB2}" type="presParOf" srcId="{290DA5B4-BDF8-4405-9131-92CDD6219689}" destId="{3B1F945E-57DA-4C72-B8CA-74A752A381DC}" srcOrd="10" destOrd="0" presId="urn:microsoft.com/office/officeart/2005/8/layout/target3"/>
    <dgm:cxn modelId="{8DD8701A-D483-4DE9-B04B-E7AA92530DCC}" type="presParOf" srcId="{290DA5B4-BDF8-4405-9131-92CDD6219689}" destId="{64D126B2-F145-49D7-B8C6-D5142F1E167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C424B1-39A9-4F3C-9978-8166EEA244D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4753DE9D-ABE6-4EDA-95CB-AA423EF0A1C7}">
      <dgm:prSet phldrT="[besedilo]" custT="1"/>
      <dgm:spPr>
        <a:solidFill>
          <a:srgbClr val="005426"/>
        </a:solidFill>
      </dgm:spPr>
      <dgm:t>
        <a:bodyPr/>
        <a:lstStyle/>
        <a:p>
          <a:r>
            <a:rPr lang="sl-SI" sz="1600" b="1" dirty="0" smtClean="0">
              <a:latin typeface="Arial Black" panose="020B0A04020102020204" pitchFamily="34" charset="0"/>
              <a:cs typeface="Arial" panose="020B0604020202020204" pitchFamily="34" charset="0"/>
            </a:rPr>
            <a:t>Zaposlitev, plačano delo</a:t>
          </a:r>
          <a:endParaRPr lang="sl-SI" sz="1600" b="1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C5ADAB13-344C-4F81-AEBF-094D93D910C9}" type="parTrans" cxnId="{DB38A18B-7A40-48F0-A666-1A75C41CD82C}">
      <dgm:prSet/>
      <dgm:spPr/>
      <dgm:t>
        <a:bodyPr/>
        <a:lstStyle/>
        <a:p>
          <a:endParaRPr lang="sl-SI"/>
        </a:p>
      </dgm:t>
    </dgm:pt>
    <dgm:pt modelId="{C9D0F33B-1C84-4DF7-B3B2-76D08FC50128}" type="sibTrans" cxnId="{DB38A18B-7A40-48F0-A666-1A75C41CD82C}">
      <dgm:prSet/>
      <dgm:spPr/>
      <dgm:t>
        <a:bodyPr/>
        <a:lstStyle/>
        <a:p>
          <a:endParaRPr lang="sl-SI"/>
        </a:p>
      </dgm:t>
    </dgm:pt>
    <dgm:pt modelId="{B47D17AA-AD64-4FB5-9E5E-832AC34AF489}">
      <dgm:prSet phldrT="[besedilo]"/>
      <dgm:spPr>
        <a:ln>
          <a:solidFill>
            <a:srgbClr val="00FF00"/>
          </a:solidFill>
        </a:ln>
      </dgm:spPr>
      <dgm:t>
        <a:bodyPr/>
        <a:lstStyle/>
        <a:p>
          <a:r>
            <a:rPr lang="sl-SI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rPr>
            <a:t>Vodenje, varstvo in delo pod posebnimi pogoji, vključno s ti. integrirano zaposlitvijo (VDC)</a:t>
          </a:r>
        </a:p>
      </dgm:t>
    </dgm:pt>
    <dgm:pt modelId="{5C22F9AA-7A6C-4F46-9789-E74D292EF282}" type="parTrans" cxnId="{BE7C7D58-AD67-4D83-AF7E-28427897563B}">
      <dgm:prSet/>
      <dgm:spPr/>
      <dgm:t>
        <a:bodyPr/>
        <a:lstStyle/>
        <a:p>
          <a:endParaRPr lang="sl-SI"/>
        </a:p>
      </dgm:t>
    </dgm:pt>
    <dgm:pt modelId="{2A5505F4-D40D-4AB5-AC9A-881968745E84}" type="sibTrans" cxnId="{BE7C7D58-AD67-4D83-AF7E-28427897563B}">
      <dgm:prSet/>
      <dgm:spPr/>
      <dgm:t>
        <a:bodyPr/>
        <a:lstStyle/>
        <a:p>
          <a:endParaRPr lang="sl-SI"/>
        </a:p>
      </dgm:t>
    </dgm:pt>
    <dgm:pt modelId="{519F29DC-177B-41FB-AD4F-9BB8AAF3217B}">
      <dgm:prSet phldrT="[besedilo]" custT="1"/>
      <dgm:spPr>
        <a:solidFill>
          <a:srgbClr val="00FF00"/>
        </a:solidFill>
      </dgm:spPr>
      <dgm:t>
        <a:bodyPr/>
        <a:lstStyle/>
        <a:p>
          <a:r>
            <a:rPr lang="sl-SI" sz="1600" b="1" dirty="0" smtClean="0">
              <a:latin typeface="Arial Black" panose="020B0A04020102020204" pitchFamily="34" charset="0"/>
              <a:cs typeface="Arial" panose="020B0604020202020204" pitchFamily="34" charset="0"/>
            </a:rPr>
            <a:t>Samostojno življenje, lastno/najemniško bivališče</a:t>
          </a:r>
          <a:endParaRPr lang="sl-SI" sz="1600" b="1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D7C40AC3-0609-48F7-ACFD-2EBE917BC7B0}" type="parTrans" cxnId="{A071A7BB-1061-44C6-9AA4-C892855A081D}">
      <dgm:prSet/>
      <dgm:spPr/>
      <dgm:t>
        <a:bodyPr/>
        <a:lstStyle/>
        <a:p>
          <a:endParaRPr lang="sl-SI"/>
        </a:p>
      </dgm:t>
    </dgm:pt>
    <dgm:pt modelId="{9F39D3E2-0E45-4652-B4FE-C6CDEE26562C}" type="sibTrans" cxnId="{A071A7BB-1061-44C6-9AA4-C892855A081D}">
      <dgm:prSet/>
      <dgm:spPr/>
      <dgm:t>
        <a:bodyPr/>
        <a:lstStyle/>
        <a:p>
          <a:endParaRPr lang="sl-SI"/>
        </a:p>
      </dgm:t>
    </dgm:pt>
    <dgm:pt modelId="{6189561D-C27B-49CC-964D-D1A911B64D4D}">
      <dgm:prSet phldrT="[besedilo]" custT="1"/>
      <dgm:spPr>
        <a:ln>
          <a:solidFill>
            <a:srgbClr val="00FF00"/>
          </a:solidFill>
        </a:ln>
      </dgm:spPr>
      <dgm:t>
        <a:bodyPr/>
        <a:lstStyle/>
        <a:p>
          <a:r>
            <a:rPr lang="sl-SI" sz="18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rPr>
            <a:t>Doma, stanovanjska/bivalna skupnost (11/32 stanovalcev); socialno varstveni zavod;</a:t>
          </a:r>
          <a:endParaRPr lang="sl-SI" sz="1800" b="1" dirty="0">
            <a:solidFill>
              <a:srgbClr val="008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4C97BF-D6B5-4414-BD72-82E5B9305D49}" type="parTrans" cxnId="{8BF8695E-47A8-4937-AA53-DF22B6A7C5C9}">
      <dgm:prSet/>
      <dgm:spPr/>
      <dgm:t>
        <a:bodyPr/>
        <a:lstStyle/>
        <a:p>
          <a:endParaRPr lang="sl-SI"/>
        </a:p>
      </dgm:t>
    </dgm:pt>
    <dgm:pt modelId="{A6057504-1275-4CDD-A4D6-CCC4C5552AAD}" type="sibTrans" cxnId="{8BF8695E-47A8-4937-AA53-DF22B6A7C5C9}">
      <dgm:prSet/>
      <dgm:spPr/>
      <dgm:t>
        <a:bodyPr/>
        <a:lstStyle/>
        <a:p>
          <a:endParaRPr lang="sl-SI"/>
        </a:p>
      </dgm:t>
    </dgm:pt>
    <dgm:pt modelId="{7AD46720-4F26-43AA-A642-F8D129BDF22D}">
      <dgm:prSet phldrT="[besedilo]" custT="1"/>
      <dgm:spPr>
        <a:solidFill>
          <a:srgbClr val="92D050"/>
        </a:solidFill>
      </dgm:spPr>
      <dgm:t>
        <a:bodyPr/>
        <a:lstStyle/>
        <a:p>
          <a:r>
            <a:rPr lang="sl-SI" sz="1600" dirty="0" smtClean="0">
              <a:latin typeface="Arial Black" panose="020B0A04020102020204" pitchFamily="34" charset="0"/>
              <a:cs typeface="Arial" panose="020B0604020202020204" pitchFamily="34" charset="0"/>
            </a:rPr>
            <a:t>Aktivno sodelovanje v skupnosti</a:t>
          </a:r>
          <a:endParaRPr lang="sl-SI" sz="1600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B4558338-4309-4B8E-921B-B07BD6EBAFF4}" type="parTrans" cxnId="{7A81B657-CCF5-448F-8358-A5E40179471E}">
      <dgm:prSet/>
      <dgm:spPr/>
      <dgm:t>
        <a:bodyPr/>
        <a:lstStyle/>
        <a:p>
          <a:endParaRPr lang="sl-SI"/>
        </a:p>
      </dgm:t>
    </dgm:pt>
    <dgm:pt modelId="{90EEDE17-C71D-46E2-9243-A6C53C76F0CC}" type="sibTrans" cxnId="{7A81B657-CCF5-448F-8358-A5E40179471E}">
      <dgm:prSet/>
      <dgm:spPr/>
      <dgm:t>
        <a:bodyPr/>
        <a:lstStyle/>
        <a:p>
          <a:endParaRPr lang="sl-SI"/>
        </a:p>
      </dgm:t>
    </dgm:pt>
    <dgm:pt modelId="{79D61236-F8A8-4BFA-84F6-4F8A087CBB9D}">
      <dgm:prSet phldrT="[besedilo]" custT="1"/>
      <dgm:spPr>
        <a:ln>
          <a:solidFill>
            <a:srgbClr val="008000"/>
          </a:solidFill>
        </a:ln>
      </dgm:spPr>
      <dgm:t>
        <a:bodyPr/>
        <a:lstStyle/>
        <a:p>
          <a:r>
            <a:rPr lang="sl-SI" sz="18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rPr>
            <a:t>Življenje v skupnosti, vendar ločeno od nje</a:t>
          </a:r>
          <a:endParaRPr lang="sl-SI" sz="1800" b="1" dirty="0">
            <a:solidFill>
              <a:srgbClr val="008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EA3B0E-79E3-49B4-8EF8-7AD2C294DBC0}" type="sibTrans" cxnId="{6262D8CA-60FB-42C6-90E4-3C9FED6799AA}">
      <dgm:prSet/>
      <dgm:spPr/>
      <dgm:t>
        <a:bodyPr/>
        <a:lstStyle/>
        <a:p>
          <a:endParaRPr lang="sl-SI"/>
        </a:p>
      </dgm:t>
    </dgm:pt>
    <dgm:pt modelId="{8F90D90A-96F9-4DC6-9D71-8F151B5682C9}" type="parTrans" cxnId="{6262D8CA-60FB-42C6-90E4-3C9FED6799AA}">
      <dgm:prSet/>
      <dgm:spPr/>
      <dgm:t>
        <a:bodyPr/>
        <a:lstStyle/>
        <a:p>
          <a:endParaRPr lang="sl-SI"/>
        </a:p>
      </dgm:t>
    </dgm:pt>
    <dgm:pt modelId="{0CE93713-5587-4A08-A36C-8AFEBB0BA668}" type="pres">
      <dgm:prSet presAssocID="{02C424B1-39A9-4F3C-9978-8166EEA244D7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E9D18465-F7ED-4A54-939A-9393DC28A32F}" type="pres">
      <dgm:prSet presAssocID="{4753DE9D-ABE6-4EDA-95CB-AA423EF0A1C7}" presName="parentText1" presStyleLbl="node1" presStyleIdx="0" presStyleCnt="3" custScaleX="100580" custScaleY="146805" custLinFactNeighborX="916" custLinFactNeighborY="-11701">
        <dgm:presLayoutVars>
          <dgm:chMax/>
          <dgm:chPref val="3"/>
          <dgm:bulletEnabled val="1"/>
        </dgm:presLayoutVars>
      </dgm:prSet>
      <dgm:spPr/>
    </dgm:pt>
    <dgm:pt modelId="{A7B22E7D-2B48-4DA1-B7A9-3231563C8A6E}" type="pres">
      <dgm:prSet presAssocID="{4753DE9D-ABE6-4EDA-95CB-AA423EF0A1C7}" presName="childText1" presStyleLbl="solidAlignAcc1" presStyleIdx="0" presStyleCnt="3" custLinFactNeighborX="1554" custLinFactNeighborY="1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0145D1F-DA18-499A-9E5A-32E29F189E4A}" type="pres">
      <dgm:prSet presAssocID="{519F29DC-177B-41FB-AD4F-9BB8AAF3217B}" presName="parentText2" presStyleLbl="node1" presStyleIdx="1" presStyleCnt="3" custScaleX="103800" custScaleY="124285" custLinFactNeighborX="1111" custLinFactNeighborY="-190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F928808-4D63-4D47-98AD-9E02F3078F12}" type="pres">
      <dgm:prSet presAssocID="{519F29DC-177B-41FB-AD4F-9BB8AAF3217B}" presName="childText2" presStyleLbl="solidAlignAcc1" presStyleIdx="1" presStyleCnt="3" custLinFactNeighborX="-1475" custLinFactNeighborY="11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938B806-04AA-4EA9-9306-4242CB63CB89}" type="pres">
      <dgm:prSet presAssocID="{7AD46720-4F26-43AA-A642-F8D129BDF22D}" presName="parentText3" presStyleLbl="node1" presStyleIdx="2" presStyleCnt="3" custScaleX="109517" custScaleY="154860" custLinFactNeighborX="667" custLinFactNeighborY="3265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C91B3FA-566F-42FA-8FAF-FADFE8C5DC23}" type="pres">
      <dgm:prSet presAssocID="{7AD46720-4F26-43AA-A642-F8D129BDF22D}" presName="childText3" presStyleLbl="solidAlignAcc1" presStyleIdx="2" presStyleCnt="3" custLinFactNeighborX="-4982" custLinFactNeighborY="169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8BF8695E-47A8-4937-AA53-DF22B6A7C5C9}" srcId="{519F29DC-177B-41FB-AD4F-9BB8AAF3217B}" destId="{6189561D-C27B-49CC-964D-D1A911B64D4D}" srcOrd="0" destOrd="0" parTransId="{C14C97BF-D6B5-4414-BD72-82E5B9305D49}" sibTransId="{A6057504-1275-4CDD-A4D6-CCC4C5552AAD}"/>
    <dgm:cxn modelId="{4A0C9688-B63B-4D1C-A9E6-78994C4CB33D}" type="presOf" srcId="{4753DE9D-ABE6-4EDA-95CB-AA423EF0A1C7}" destId="{E9D18465-F7ED-4A54-939A-9393DC28A32F}" srcOrd="0" destOrd="0" presId="urn:microsoft.com/office/officeart/2009/3/layout/IncreasingArrowsProcess"/>
    <dgm:cxn modelId="{74F17687-4325-4783-8587-963B53656043}" type="presOf" srcId="{7AD46720-4F26-43AA-A642-F8D129BDF22D}" destId="{8938B806-04AA-4EA9-9306-4242CB63CB89}" srcOrd="0" destOrd="0" presId="urn:microsoft.com/office/officeart/2009/3/layout/IncreasingArrowsProcess"/>
    <dgm:cxn modelId="{BE7C7D58-AD67-4D83-AF7E-28427897563B}" srcId="{4753DE9D-ABE6-4EDA-95CB-AA423EF0A1C7}" destId="{B47D17AA-AD64-4FB5-9E5E-832AC34AF489}" srcOrd="0" destOrd="0" parTransId="{5C22F9AA-7A6C-4F46-9789-E74D292EF282}" sibTransId="{2A5505F4-D40D-4AB5-AC9A-881968745E84}"/>
    <dgm:cxn modelId="{A071A7BB-1061-44C6-9AA4-C892855A081D}" srcId="{02C424B1-39A9-4F3C-9978-8166EEA244D7}" destId="{519F29DC-177B-41FB-AD4F-9BB8AAF3217B}" srcOrd="1" destOrd="0" parTransId="{D7C40AC3-0609-48F7-ACFD-2EBE917BC7B0}" sibTransId="{9F39D3E2-0E45-4652-B4FE-C6CDEE26562C}"/>
    <dgm:cxn modelId="{B88F5C39-7E5B-4311-9C9A-6950968E32AB}" type="presOf" srcId="{6189561D-C27B-49CC-964D-D1A911B64D4D}" destId="{3F928808-4D63-4D47-98AD-9E02F3078F12}" srcOrd="0" destOrd="0" presId="urn:microsoft.com/office/officeart/2009/3/layout/IncreasingArrowsProcess"/>
    <dgm:cxn modelId="{410DC093-261C-4388-8497-3D3C1D7978DF}" type="presOf" srcId="{02C424B1-39A9-4F3C-9978-8166EEA244D7}" destId="{0CE93713-5587-4A08-A36C-8AFEBB0BA668}" srcOrd="0" destOrd="0" presId="urn:microsoft.com/office/officeart/2009/3/layout/IncreasingArrowsProcess"/>
    <dgm:cxn modelId="{2DC9D2B9-6F0A-4C55-9E03-E1F8B79A1571}" type="presOf" srcId="{79D61236-F8A8-4BFA-84F6-4F8A087CBB9D}" destId="{8C91B3FA-566F-42FA-8FAF-FADFE8C5DC23}" srcOrd="0" destOrd="0" presId="urn:microsoft.com/office/officeart/2009/3/layout/IncreasingArrowsProcess"/>
    <dgm:cxn modelId="{4DD1E128-334D-485F-B615-5701156B60FC}" type="presOf" srcId="{B47D17AA-AD64-4FB5-9E5E-832AC34AF489}" destId="{A7B22E7D-2B48-4DA1-B7A9-3231563C8A6E}" srcOrd="0" destOrd="0" presId="urn:microsoft.com/office/officeart/2009/3/layout/IncreasingArrowsProcess"/>
    <dgm:cxn modelId="{DB38A18B-7A40-48F0-A666-1A75C41CD82C}" srcId="{02C424B1-39A9-4F3C-9978-8166EEA244D7}" destId="{4753DE9D-ABE6-4EDA-95CB-AA423EF0A1C7}" srcOrd="0" destOrd="0" parTransId="{C5ADAB13-344C-4F81-AEBF-094D93D910C9}" sibTransId="{C9D0F33B-1C84-4DF7-B3B2-76D08FC50128}"/>
    <dgm:cxn modelId="{7A81B657-CCF5-448F-8358-A5E40179471E}" srcId="{02C424B1-39A9-4F3C-9978-8166EEA244D7}" destId="{7AD46720-4F26-43AA-A642-F8D129BDF22D}" srcOrd="2" destOrd="0" parTransId="{B4558338-4309-4B8E-921B-B07BD6EBAFF4}" sibTransId="{90EEDE17-C71D-46E2-9243-A6C53C76F0CC}"/>
    <dgm:cxn modelId="{F50E593A-1C89-4DC4-AE9F-CCEDD164BF8B}" type="presOf" srcId="{519F29DC-177B-41FB-AD4F-9BB8AAF3217B}" destId="{00145D1F-DA18-499A-9E5A-32E29F189E4A}" srcOrd="0" destOrd="0" presId="urn:microsoft.com/office/officeart/2009/3/layout/IncreasingArrowsProcess"/>
    <dgm:cxn modelId="{6262D8CA-60FB-42C6-90E4-3C9FED6799AA}" srcId="{7AD46720-4F26-43AA-A642-F8D129BDF22D}" destId="{79D61236-F8A8-4BFA-84F6-4F8A087CBB9D}" srcOrd="0" destOrd="0" parTransId="{8F90D90A-96F9-4DC6-9D71-8F151B5682C9}" sibTransId="{7BEA3B0E-79E3-49B4-8EF8-7AD2C294DBC0}"/>
    <dgm:cxn modelId="{9225DC05-C0EF-43A3-BD47-8C86ECAA1F34}" type="presParOf" srcId="{0CE93713-5587-4A08-A36C-8AFEBB0BA668}" destId="{E9D18465-F7ED-4A54-939A-9393DC28A32F}" srcOrd="0" destOrd="0" presId="urn:microsoft.com/office/officeart/2009/3/layout/IncreasingArrowsProcess"/>
    <dgm:cxn modelId="{9163C629-E592-4981-A90E-C8DBA809F003}" type="presParOf" srcId="{0CE93713-5587-4A08-A36C-8AFEBB0BA668}" destId="{A7B22E7D-2B48-4DA1-B7A9-3231563C8A6E}" srcOrd="1" destOrd="0" presId="urn:microsoft.com/office/officeart/2009/3/layout/IncreasingArrowsProcess"/>
    <dgm:cxn modelId="{69D62E55-9035-47E7-AA86-9CB3C1168F5A}" type="presParOf" srcId="{0CE93713-5587-4A08-A36C-8AFEBB0BA668}" destId="{00145D1F-DA18-499A-9E5A-32E29F189E4A}" srcOrd="2" destOrd="0" presId="urn:microsoft.com/office/officeart/2009/3/layout/IncreasingArrowsProcess"/>
    <dgm:cxn modelId="{11AD6631-424A-46F5-9CAA-0FC28EF9DA88}" type="presParOf" srcId="{0CE93713-5587-4A08-A36C-8AFEBB0BA668}" destId="{3F928808-4D63-4D47-98AD-9E02F3078F12}" srcOrd="3" destOrd="0" presId="urn:microsoft.com/office/officeart/2009/3/layout/IncreasingArrowsProcess"/>
    <dgm:cxn modelId="{D7B9F369-C32F-4D37-9AB1-B82045FC3E9C}" type="presParOf" srcId="{0CE93713-5587-4A08-A36C-8AFEBB0BA668}" destId="{8938B806-04AA-4EA9-9306-4242CB63CB89}" srcOrd="4" destOrd="0" presId="urn:microsoft.com/office/officeart/2009/3/layout/IncreasingArrowsProcess"/>
    <dgm:cxn modelId="{3B3C0DED-F64C-4E6E-8AA8-07210B1BFB9C}" type="presParOf" srcId="{0CE93713-5587-4A08-A36C-8AFEBB0BA668}" destId="{8C91B3FA-566F-42FA-8FAF-FADFE8C5DC23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D76152-87B0-416A-8639-1DE39FBA4FB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138FE610-C762-475A-B73E-D11B1BF65877}">
      <dgm:prSet phldrT="[besedilo]" custT="1"/>
      <dgm:spPr>
        <a:solidFill>
          <a:schemeClr val="tx2">
            <a:lumMod val="60000"/>
            <a:lumOff val="40000"/>
          </a:schemeClr>
        </a:solidFill>
        <a:ln>
          <a:solidFill>
            <a:srgbClr val="008000"/>
          </a:solidFill>
        </a:ln>
      </dgm:spPr>
      <dgm:t>
        <a:bodyPr/>
        <a:lstStyle/>
        <a:p>
          <a:r>
            <a:rPr lang="sl-SI" sz="1600" b="1" dirty="0" smtClean="0">
              <a:latin typeface="Arial Black" panose="020B0A04020102020204" pitchFamily="34" charset="0"/>
              <a:cs typeface="Arial" panose="020B0604020202020204" pitchFamily="34" charset="0"/>
            </a:rPr>
            <a:t>Dohodkovna podpora, pomoč pri zaposlovanju, kombiniranje zaslužkov od zaposlitve in socialno-varstvenih podpor, pomoč pri dostopu do njih</a:t>
          </a:r>
          <a:endParaRPr lang="sl-SI" sz="1600" b="1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EE3A6762-31E7-4057-BCC2-0F6A6389B17B}" type="parTrans" cxnId="{B02FECB1-764E-4B6B-AE3B-793C023FB77A}">
      <dgm:prSet/>
      <dgm:spPr/>
      <dgm:t>
        <a:bodyPr/>
        <a:lstStyle/>
        <a:p>
          <a:endParaRPr lang="sl-SI"/>
        </a:p>
      </dgm:t>
    </dgm:pt>
    <dgm:pt modelId="{85657A69-001D-4C58-9F0C-D6B9C7BB7727}" type="sibTrans" cxnId="{B02FECB1-764E-4B6B-AE3B-793C023FB77A}">
      <dgm:prSet/>
      <dgm:spPr>
        <a:solidFill>
          <a:srgbClr val="FFFF00"/>
        </a:solidFill>
      </dgm:spPr>
      <dgm:t>
        <a:bodyPr/>
        <a:lstStyle/>
        <a:p>
          <a:endParaRPr lang="sl-SI"/>
        </a:p>
      </dgm:t>
    </dgm:pt>
    <dgm:pt modelId="{DF5550A3-0EE7-4917-94C0-6AAB084B4CB1}">
      <dgm:prSet phldrT="[besedil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l-SI" sz="1600" dirty="0" smtClean="0">
              <a:latin typeface="Arial Black" panose="020B0A04020102020204" pitchFamily="34" charset="0"/>
            </a:rPr>
            <a:t>Uravnavanje trg dela, da ne bo izključeval in generiral revščine zaposlenih</a:t>
          </a:r>
          <a:endParaRPr lang="sl-SI" sz="1600" dirty="0">
            <a:latin typeface="Arial Black" panose="020B0A04020102020204" pitchFamily="34" charset="0"/>
          </a:endParaRPr>
        </a:p>
      </dgm:t>
    </dgm:pt>
    <dgm:pt modelId="{BD3B2644-D860-4A41-B681-B839713C9A8F}" type="parTrans" cxnId="{F46B21D8-6663-4D2A-8307-F63C27F3BC7F}">
      <dgm:prSet/>
      <dgm:spPr/>
      <dgm:t>
        <a:bodyPr/>
        <a:lstStyle/>
        <a:p>
          <a:endParaRPr lang="sl-SI"/>
        </a:p>
      </dgm:t>
    </dgm:pt>
    <dgm:pt modelId="{B081C823-9EA5-467C-8E1B-A2D04184C5C5}" type="sibTrans" cxnId="{F46B21D8-6663-4D2A-8307-F63C27F3BC7F}">
      <dgm:prSet/>
      <dgm:spPr>
        <a:solidFill>
          <a:srgbClr val="FFFF00"/>
        </a:solidFill>
      </dgm:spPr>
      <dgm:t>
        <a:bodyPr/>
        <a:lstStyle/>
        <a:p>
          <a:endParaRPr lang="sl-SI"/>
        </a:p>
      </dgm:t>
    </dgm:pt>
    <dgm:pt modelId="{DD502776-685A-45B7-9F77-3CDBDE3087FB}">
      <dgm:prSet phldrT="[besedil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sl-SI" dirty="0" smtClean="0">
              <a:latin typeface="Arial Black" panose="020B0A04020102020204" pitchFamily="34" charset="0"/>
            </a:rPr>
            <a:t>Dostop do kakovostnih socialno-varstvenih storitev, ki pomagajo ljudem, da dejavno sodelujejo v družbi in so uspešni na trgu dela</a:t>
          </a:r>
          <a:endParaRPr lang="sl-SI" dirty="0"/>
        </a:p>
      </dgm:t>
    </dgm:pt>
    <dgm:pt modelId="{174BFFDE-3AE6-41F0-A87B-F98CC2E1904B}" type="parTrans" cxnId="{903EF888-A6C2-4FF8-934B-1A042A6E5163}">
      <dgm:prSet/>
      <dgm:spPr/>
      <dgm:t>
        <a:bodyPr/>
        <a:lstStyle/>
        <a:p>
          <a:endParaRPr lang="sl-SI"/>
        </a:p>
      </dgm:t>
    </dgm:pt>
    <dgm:pt modelId="{1DAA24BD-EC2D-412A-A599-317D9382D31E}" type="sibTrans" cxnId="{903EF888-A6C2-4FF8-934B-1A042A6E5163}">
      <dgm:prSet/>
      <dgm:spPr>
        <a:solidFill>
          <a:srgbClr val="FFFF00"/>
        </a:solidFill>
      </dgm:spPr>
      <dgm:t>
        <a:bodyPr/>
        <a:lstStyle/>
        <a:p>
          <a:endParaRPr lang="sl-SI"/>
        </a:p>
      </dgm:t>
    </dgm:pt>
    <dgm:pt modelId="{B9E674DF-4482-4F16-9207-85E8DAB21C15}" type="pres">
      <dgm:prSet presAssocID="{72D76152-87B0-416A-8639-1DE39FBA4FB1}" presName="Name0" presStyleCnt="0">
        <dgm:presLayoutVars>
          <dgm:dir/>
          <dgm:resizeHandles val="exact"/>
        </dgm:presLayoutVars>
      </dgm:prSet>
      <dgm:spPr/>
    </dgm:pt>
    <dgm:pt modelId="{88E28083-A211-49F8-9988-246A45B8B599}" type="pres">
      <dgm:prSet presAssocID="{138FE610-C762-475A-B73E-D11B1BF65877}" presName="node" presStyleLbl="node1" presStyleIdx="0" presStyleCnt="3" custScaleX="151538" custScaleY="149029" custRadScaleRad="91014" custRadScaleInc="15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9C6F5C4-0252-4BF4-9593-566E8985B500}" type="pres">
      <dgm:prSet presAssocID="{85657A69-001D-4C58-9F0C-D6B9C7BB7727}" presName="sibTrans" presStyleLbl="sibTrans2D1" presStyleIdx="0" presStyleCnt="3"/>
      <dgm:spPr/>
    </dgm:pt>
    <dgm:pt modelId="{00F366DB-2F3B-4CE8-A3AC-E27333214D05}" type="pres">
      <dgm:prSet presAssocID="{85657A69-001D-4C58-9F0C-D6B9C7BB7727}" presName="connectorText" presStyleLbl="sibTrans2D1" presStyleIdx="0" presStyleCnt="3"/>
      <dgm:spPr/>
    </dgm:pt>
    <dgm:pt modelId="{30C982E3-5E5D-4151-AFA6-46334986CF58}" type="pres">
      <dgm:prSet presAssocID="{DF5550A3-0EE7-4917-94C0-6AAB084B4CB1}" presName="node" presStyleLbl="node1" presStyleIdx="1" presStyleCnt="3" custScaleX="115122" custScaleY="150874" custRadScaleRad="99022" custRadScaleInc="-1855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874BC0A-ECB0-47FC-AB52-3F492F239457}" type="pres">
      <dgm:prSet presAssocID="{B081C823-9EA5-467C-8E1B-A2D04184C5C5}" presName="sibTrans" presStyleLbl="sibTrans2D1" presStyleIdx="1" presStyleCnt="3"/>
      <dgm:spPr/>
    </dgm:pt>
    <dgm:pt modelId="{D0BF61F6-271A-4CB6-87A3-84DC6FF6DD4B}" type="pres">
      <dgm:prSet presAssocID="{B081C823-9EA5-467C-8E1B-A2D04184C5C5}" presName="connectorText" presStyleLbl="sibTrans2D1" presStyleIdx="1" presStyleCnt="3"/>
      <dgm:spPr/>
    </dgm:pt>
    <dgm:pt modelId="{93C3877C-88E0-4015-95AD-D1188D695CE1}" type="pres">
      <dgm:prSet presAssocID="{DD502776-685A-45B7-9F77-3CDBDE3087FB}" presName="node" presStyleLbl="node1" presStyleIdx="2" presStyleCnt="3" custScaleX="127928" custScaleY="142455" custRadScaleRad="97182" custRadScaleInc="1451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AA60B0C-83EF-4A6A-B479-729341E1EC71}" type="pres">
      <dgm:prSet presAssocID="{1DAA24BD-EC2D-412A-A599-317D9382D31E}" presName="sibTrans" presStyleLbl="sibTrans2D1" presStyleIdx="2" presStyleCnt="3"/>
      <dgm:spPr/>
    </dgm:pt>
    <dgm:pt modelId="{4CF88164-A561-411E-A252-D1D810AF042B}" type="pres">
      <dgm:prSet presAssocID="{1DAA24BD-EC2D-412A-A599-317D9382D31E}" presName="connectorText" presStyleLbl="sibTrans2D1" presStyleIdx="2" presStyleCnt="3"/>
      <dgm:spPr/>
    </dgm:pt>
  </dgm:ptLst>
  <dgm:cxnLst>
    <dgm:cxn modelId="{F46B21D8-6663-4D2A-8307-F63C27F3BC7F}" srcId="{72D76152-87B0-416A-8639-1DE39FBA4FB1}" destId="{DF5550A3-0EE7-4917-94C0-6AAB084B4CB1}" srcOrd="1" destOrd="0" parTransId="{BD3B2644-D860-4A41-B681-B839713C9A8F}" sibTransId="{B081C823-9EA5-467C-8E1B-A2D04184C5C5}"/>
    <dgm:cxn modelId="{543100B4-983A-4A9B-9C8A-F1A6BE0D88E0}" type="presOf" srcId="{B081C823-9EA5-467C-8E1B-A2D04184C5C5}" destId="{3874BC0A-ECB0-47FC-AB52-3F492F239457}" srcOrd="0" destOrd="0" presId="urn:microsoft.com/office/officeart/2005/8/layout/cycle7"/>
    <dgm:cxn modelId="{334F29E0-0533-4A31-829C-FA5195277059}" type="presOf" srcId="{1DAA24BD-EC2D-412A-A599-317D9382D31E}" destId="{4CF88164-A561-411E-A252-D1D810AF042B}" srcOrd="1" destOrd="0" presId="urn:microsoft.com/office/officeart/2005/8/layout/cycle7"/>
    <dgm:cxn modelId="{2EBFAEDC-38BC-48AD-AD1F-AF4AC59CCB53}" type="presOf" srcId="{138FE610-C762-475A-B73E-D11B1BF65877}" destId="{88E28083-A211-49F8-9988-246A45B8B599}" srcOrd="0" destOrd="0" presId="urn:microsoft.com/office/officeart/2005/8/layout/cycle7"/>
    <dgm:cxn modelId="{863D406E-E8E6-4397-922D-DDDBF3987E48}" type="presOf" srcId="{85657A69-001D-4C58-9F0C-D6B9C7BB7727}" destId="{F9C6F5C4-0252-4BF4-9593-566E8985B500}" srcOrd="0" destOrd="0" presId="urn:microsoft.com/office/officeart/2005/8/layout/cycle7"/>
    <dgm:cxn modelId="{05B8DDC9-6F43-47A9-992E-1CA0D3734C2B}" type="presOf" srcId="{DF5550A3-0EE7-4917-94C0-6AAB084B4CB1}" destId="{30C982E3-5E5D-4151-AFA6-46334986CF58}" srcOrd="0" destOrd="0" presId="urn:microsoft.com/office/officeart/2005/8/layout/cycle7"/>
    <dgm:cxn modelId="{A2EC1B2C-2F10-4720-B013-31917393B005}" type="presOf" srcId="{DD502776-685A-45B7-9F77-3CDBDE3087FB}" destId="{93C3877C-88E0-4015-95AD-D1188D695CE1}" srcOrd="0" destOrd="0" presId="urn:microsoft.com/office/officeart/2005/8/layout/cycle7"/>
    <dgm:cxn modelId="{903EF888-A6C2-4FF8-934B-1A042A6E5163}" srcId="{72D76152-87B0-416A-8639-1DE39FBA4FB1}" destId="{DD502776-685A-45B7-9F77-3CDBDE3087FB}" srcOrd="2" destOrd="0" parTransId="{174BFFDE-3AE6-41F0-A87B-F98CC2E1904B}" sibTransId="{1DAA24BD-EC2D-412A-A599-317D9382D31E}"/>
    <dgm:cxn modelId="{03BF9DF6-B2B0-480A-904C-D5F7E5A26731}" type="presOf" srcId="{85657A69-001D-4C58-9F0C-D6B9C7BB7727}" destId="{00F366DB-2F3B-4CE8-A3AC-E27333214D05}" srcOrd="1" destOrd="0" presId="urn:microsoft.com/office/officeart/2005/8/layout/cycle7"/>
    <dgm:cxn modelId="{B02FECB1-764E-4B6B-AE3B-793C023FB77A}" srcId="{72D76152-87B0-416A-8639-1DE39FBA4FB1}" destId="{138FE610-C762-475A-B73E-D11B1BF65877}" srcOrd="0" destOrd="0" parTransId="{EE3A6762-31E7-4057-BCC2-0F6A6389B17B}" sibTransId="{85657A69-001D-4C58-9F0C-D6B9C7BB7727}"/>
    <dgm:cxn modelId="{ECF2B499-9AC5-4879-919E-174B76E17CC6}" type="presOf" srcId="{B081C823-9EA5-467C-8E1B-A2D04184C5C5}" destId="{D0BF61F6-271A-4CB6-87A3-84DC6FF6DD4B}" srcOrd="1" destOrd="0" presId="urn:microsoft.com/office/officeart/2005/8/layout/cycle7"/>
    <dgm:cxn modelId="{9588D4CD-1A0C-40F7-B54C-8F74D15F495D}" type="presOf" srcId="{72D76152-87B0-416A-8639-1DE39FBA4FB1}" destId="{B9E674DF-4482-4F16-9207-85E8DAB21C15}" srcOrd="0" destOrd="0" presId="urn:microsoft.com/office/officeart/2005/8/layout/cycle7"/>
    <dgm:cxn modelId="{E10E989A-69B1-47EE-89E2-57F72971272D}" type="presOf" srcId="{1DAA24BD-EC2D-412A-A599-317D9382D31E}" destId="{9AA60B0C-83EF-4A6A-B479-729341E1EC71}" srcOrd="0" destOrd="0" presId="urn:microsoft.com/office/officeart/2005/8/layout/cycle7"/>
    <dgm:cxn modelId="{6855BE7F-1D59-4E64-A8A7-5EF5015B93C5}" type="presParOf" srcId="{B9E674DF-4482-4F16-9207-85E8DAB21C15}" destId="{88E28083-A211-49F8-9988-246A45B8B599}" srcOrd="0" destOrd="0" presId="urn:microsoft.com/office/officeart/2005/8/layout/cycle7"/>
    <dgm:cxn modelId="{CAF31C90-B99F-423E-843B-F849EA9BB508}" type="presParOf" srcId="{B9E674DF-4482-4F16-9207-85E8DAB21C15}" destId="{F9C6F5C4-0252-4BF4-9593-566E8985B500}" srcOrd="1" destOrd="0" presId="urn:microsoft.com/office/officeart/2005/8/layout/cycle7"/>
    <dgm:cxn modelId="{A3BC39CE-1A12-443B-BDB6-BEA54A3048CE}" type="presParOf" srcId="{F9C6F5C4-0252-4BF4-9593-566E8985B500}" destId="{00F366DB-2F3B-4CE8-A3AC-E27333214D05}" srcOrd="0" destOrd="0" presId="urn:microsoft.com/office/officeart/2005/8/layout/cycle7"/>
    <dgm:cxn modelId="{EC7E6647-A615-4D8C-8953-DB5F65EF84B4}" type="presParOf" srcId="{B9E674DF-4482-4F16-9207-85E8DAB21C15}" destId="{30C982E3-5E5D-4151-AFA6-46334986CF58}" srcOrd="2" destOrd="0" presId="urn:microsoft.com/office/officeart/2005/8/layout/cycle7"/>
    <dgm:cxn modelId="{E180C2A0-A678-466B-8F17-CF8955EE8817}" type="presParOf" srcId="{B9E674DF-4482-4F16-9207-85E8DAB21C15}" destId="{3874BC0A-ECB0-47FC-AB52-3F492F239457}" srcOrd="3" destOrd="0" presId="urn:microsoft.com/office/officeart/2005/8/layout/cycle7"/>
    <dgm:cxn modelId="{8BCE3A49-B9DC-4425-BC6E-4351C07B2306}" type="presParOf" srcId="{3874BC0A-ECB0-47FC-AB52-3F492F239457}" destId="{D0BF61F6-271A-4CB6-87A3-84DC6FF6DD4B}" srcOrd="0" destOrd="0" presId="urn:microsoft.com/office/officeart/2005/8/layout/cycle7"/>
    <dgm:cxn modelId="{CE843FCA-92B0-4277-8C3C-68776C3D56DA}" type="presParOf" srcId="{B9E674DF-4482-4F16-9207-85E8DAB21C15}" destId="{93C3877C-88E0-4015-95AD-D1188D695CE1}" srcOrd="4" destOrd="0" presId="urn:microsoft.com/office/officeart/2005/8/layout/cycle7"/>
    <dgm:cxn modelId="{F67D7DAC-402F-4F4A-8CB4-1AB01F4FBA8E}" type="presParOf" srcId="{B9E674DF-4482-4F16-9207-85E8DAB21C15}" destId="{9AA60B0C-83EF-4A6A-B479-729341E1EC71}" srcOrd="5" destOrd="0" presId="urn:microsoft.com/office/officeart/2005/8/layout/cycle7"/>
    <dgm:cxn modelId="{145A136D-CA50-4D32-B641-5DDCC2FF2909}" type="presParOf" srcId="{9AA60B0C-83EF-4A6A-B479-729341E1EC71}" destId="{4CF88164-A561-411E-A252-D1D810AF042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7359B-7F40-4210-9EC3-2E7F0DCD869A}">
      <dsp:nvSpPr>
        <dsp:cNvPr id="0" name=""/>
        <dsp:cNvSpPr/>
      </dsp:nvSpPr>
      <dsp:spPr>
        <a:xfrm>
          <a:off x="0" y="0"/>
          <a:ext cx="4624287" cy="4624287"/>
        </a:xfrm>
        <a:prstGeom prst="pie">
          <a:avLst>
            <a:gd name="adj1" fmla="val 5400000"/>
            <a:gd name="adj2" fmla="val 16200000"/>
          </a:avLst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0A3A4-50A3-4566-AB89-9BDC76BB5FA4}">
      <dsp:nvSpPr>
        <dsp:cNvPr id="0" name=""/>
        <dsp:cNvSpPr/>
      </dsp:nvSpPr>
      <dsp:spPr>
        <a:xfrm>
          <a:off x="2312143" y="0"/>
          <a:ext cx="5970201" cy="46242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000" b="1" kern="1200" dirty="0" smtClean="0">
              <a:solidFill>
                <a:srgbClr val="008000"/>
              </a:solidFill>
            </a:rPr>
            <a:t>SOCIALNO VKLJUČEVANJE</a:t>
          </a:r>
          <a:endParaRPr lang="sl-SI" sz="4000" b="1" kern="1200" dirty="0">
            <a:solidFill>
              <a:srgbClr val="008000"/>
            </a:solidFill>
          </a:endParaRPr>
        </a:p>
      </dsp:txBody>
      <dsp:txXfrm>
        <a:off x="2312143" y="0"/>
        <a:ext cx="5970201" cy="1387289"/>
      </dsp:txXfrm>
    </dsp:sp>
    <dsp:sp modelId="{63E0ADF7-2686-400A-858E-8A0B96BD5317}">
      <dsp:nvSpPr>
        <dsp:cNvPr id="0" name=""/>
        <dsp:cNvSpPr/>
      </dsp:nvSpPr>
      <dsp:spPr>
        <a:xfrm>
          <a:off x="809251" y="1387289"/>
          <a:ext cx="3005784" cy="3005784"/>
        </a:xfrm>
        <a:prstGeom prst="pie">
          <a:avLst>
            <a:gd name="adj1" fmla="val 54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2FBCA-916B-401F-993B-541F8DD9CFF8}">
      <dsp:nvSpPr>
        <dsp:cNvPr id="0" name=""/>
        <dsp:cNvSpPr/>
      </dsp:nvSpPr>
      <dsp:spPr>
        <a:xfrm>
          <a:off x="2312143" y="1387289"/>
          <a:ext cx="5970201" cy="30057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100" b="1" kern="1200" dirty="0" smtClean="0">
              <a:solidFill>
                <a:srgbClr val="008000"/>
              </a:solidFill>
            </a:rPr>
            <a:t>DEJAVNO VKLJUČEVANJE</a:t>
          </a:r>
          <a:endParaRPr lang="sl-SI" sz="4100" b="1" kern="1200" dirty="0">
            <a:solidFill>
              <a:srgbClr val="008000"/>
            </a:solidFill>
          </a:endParaRPr>
        </a:p>
      </dsp:txBody>
      <dsp:txXfrm>
        <a:off x="2312143" y="1387289"/>
        <a:ext cx="5970201" cy="1387284"/>
      </dsp:txXfrm>
    </dsp:sp>
    <dsp:sp modelId="{8DF21207-E408-4DE5-A32D-C5FF72697E6F}">
      <dsp:nvSpPr>
        <dsp:cNvPr id="0" name=""/>
        <dsp:cNvSpPr/>
      </dsp:nvSpPr>
      <dsp:spPr>
        <a:xfrm>
          <a:off x="1618501" y="2774574"/>
          <a:ext cx="1387285" cy="1387285"/>
        </a:xfrm>
        <a:prstGeom prst="pie">
          <a:avLst>
            <a:gd name="adj1" fmla="val 5400000"/>
            <a:gd name="adj2" fmla="val 1620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29FB5-022C-473F-A20D-C751EFCEF680}">
      <dsp:nvSpPr>
        <dsp:cNvPr id="0" name=""/>
        <dsp:cNvSpPr/>
      </dsp:nvSpPr>
      <dsp:spPr>
        <a:xfrm>
          <a:off x="2312143" y="2774574"/>
          <a:ext cx="5970201" cy="13872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100" b="1" kern="1200" dirty="0" smtClean="0">
              <a:solidFill>
                <a:srgbClr val="008000"/>
              </a:solidFill>
            </a:rPr>
            <a:t>PRIPADANJE</a:t>
          </a:r>
          <a:endParaRPr lang="sl-SI" sz="4100" b="1" kern="1200" dirty="0">
            <a:solidFill>
              <a:srgbClr val="008000"/>
            </a:solidFill>
          </a:endParaRPr>
        </a:p>
      </dsp:txBody>
      <dsp:txXfrm>
        <a:off x="2312143" y="2774574"/>
        <a:ext cx="5970201" cy="1387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18465-F7ED-4A54-939A-9393DC28A32F}">
      <dsp:nvSpPr>
        <dsp:cNvPr id="0" name=""/>
        <dsp:cNvSpPr/>
      </dsp:nvSpPr>
      <dsp:spPr>
        <a:xfrm>
          <a:off x="0" y="316633"/>
          <a:ext cx="7067128" cy="1502267"/>
        </a:xfrm>
        <a:prstGeom prst="rightArrow">
          <a:avLst>
            <a:gd name="adj1" fmla="val 50000"/>
            <a:gd name="adj2" fmla="val 50000"/>
          </a:avLst>
        </a:prstGeom>
        <a:solidFill>
          <a:srgbClr val="0054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6245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latin typeface="Arial Black" panose="020B0A04020102020204" pitchFamily="34" charset="0"/>
              <a:cs typeface="Arial" panose="020B0604020202020204" pitchFamily="34" charset="0"/>
            </a:rPr>
            <a:t>Zaposlitev, plačano delo</a:t>
          </a:r>
          <a:endParaRPr lang="sl-SI" sz="1600" b="1" kern="1200" dirty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0" y="692200"/>
        <a:ext cx="6691561" cy="751133"/>
      </dsp:txXfrm>
    </dsp:sp>
    <dsp:sp modelId="{A7B22E7D-2B48-4DA1-B7A9-3231563C8A6E}">
      <dsp:nvSpPr>
        <dsp:cNvPr id="0" name=""/>
        <dsp:cNvSpPr/>
      </dsp:nvSpPr>
      <dsp:spPr>
        <a:xfrm>
          <a:off x="0" y="1468753"/>
          <a:ext cx="2164123" cy="1971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b="1" kern="12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rPr>
            <a:t>Vodenje, varstvo in delo pod posebnimi pogoji, vključno s ti. integrirano zaposlitvijo (VDC)</a:t>
          </a:r>
        </a:p>
      </dsp:txBody>
      <dsp:txXfrm>
        <a:off x="0" y="1468753"/>
        <a:ext cx="2164123" cy="1971267"/>
      </dsp:txXfrm>
    </dsp:sp>
    <dsp:sp modelId="{00145D1F-DA18-499A-9E5A-32E29F189E4A}">
      <dsp:nvSpPr>
        <dsp:cNvPr id="0" name=""/>
        <dsp:cNvSpPr/>
      </dsp:nvSpPr>
      <dsp:spPr>
        <a:xfrm>
          <a:off x="2038110" y="873183"/>
          <a:ext cx="5047017" cy="1271818"/>
        </a:xfrm>
        <a:prstGeom prst="rightArrow">
          <a:avLst>
            <a:gd name="adj1" fmla="val 50000"/>
            <a:gd name="adj2" fmla="val 50000"/>
          </a:avLst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6245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latin typeface="Arial Black" panose="020B0A04020102020204" pitchFamily="34" charset="0"/>
              <a:cs typeface="Arial" panose="020B0604020202020204" pitchFamily="34" charset="0"/>
            </a:rPr>
            <a:t>Samostojno življenje, lastno/najemniško bivališče</a:t>
          </a:r>
          <a:endParaRPr lang="sl-SI" sz="1600" b="1" kern="1200" dirty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2038110" y="1191138"/>
        <a:ext cx="4729063" cy="635909"/>
      </dsp:txXfrm>
    </dsp:sp>
    <dsp:sp modelId="{3F928808-4D63-4D47-98AD-9E02F3078F12}">
      <dsp:nvSpPr>
        <dsp:cNvPr id="0" name=""/>
        <dsp:cNvSpPr/>
      </dsp:nvSpPr>
      <dsp:spPr>
        <a:xfrm>
          <a:off x="2098572" y="1828799"/>
          <a:ext cx="2164123" cy="1971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rPr>
            <a:t>Doma, stanovanjska/bivalna skupnost (11/32 stanovalcev); socialno varstveni zavod;</a:t>
          </a:r>
          <a:endParaRPr lang="sl-SI" sz="1800" b="1" kern="1200" dirty="0">
            <a:solidFill>
              <a:srgbClr val="008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98572" y="1828799"/>
        <a:ext cx="2164123" cy="1971267"/>
      </dsp:txXfrm>
    </dsp:sp>
    <dsp:sp modelId="{8938B806-04AA-4EA9-9306-4242CB63CB89}">
      <dsp:nvSpPr>
        <dsp:cNvPr id="0" name=""/>
        <dsp:cNvSpPr/>
      </dsp:nvSpPr>
      <dsp:spPr>
        <a:xfrm>
          <a:off x="4166226" y="1411544"/>
          <a:ext cx="2954908" cy="1584694"/>
        </a:xfrm>
        <a:prstGeom prst="rightArrow">
          <a:avLst>
            <a:gd name="adj1" fmla="val 50000"/>
            <a:gd name="adj2" fmla="val 5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6245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>
              <a:latin typeface="Arial Black" panose="020B0A04020102020204" pitchFamily="34" charset="0"/>
              <a:cs typeface="Arial" panose="020B0604020202020204" pitchFamily="34" charset="0"/>
            </a:rPr>
            <a:t>Aktivno sodelovanje v skupnosti</a:t>
          </a:r>
          <a:endParaRPr lang="sl-SI" sz="1600" kern="1200" dirty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4166226" y="1807718"/>
        <a:ext cx="2558735" cy="792347"/>
      </dsp:txXfrm>
    </dsp:sp>
    <dsp:sp modelId="{8C91B3FA-566F-42FA-8FAF-FADFE8C5DC23}">
      <dsp:nvSpPr>
        <dsp:cNvPr id="0" name=""/>
        <dsp:cNvSpPr/>
      </dsp:nvSpPr>
      <dsp:spPr>
        <a:xfrm>
          <a:off x="4186799" y="2476879"/>
          <a:ext cx="2164123" cy="19424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rPr>
            <a:t>Življenje v skupnosti, vendar ločeno od nje</a:t>
          </a:r>
          <a:endParaRPr lang="sl-SI" sz="1800" b="1" kern="1200" dirty="0">
            <a:solidFill>
              <a:srgbClr val="008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6799" y="2476879"/>
        <a:ext cx="2164123" cy="1942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28083-A211-49F8-9988-246A45B8B599}">
      <dsp:nvSpPr>
        <dsp:cNvPr id="0" name=""/>
        <dsp:cNvSpPr/>
      </dsp:nvSpPr>
      <dsp:spPr>
        <a:xfrm>
          <a:off x="2274103" y="-92315"/>
          <a:ext cx="3600407" cy="177039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latin typeface="Arial Black" panose="020B0A04020102020204" pitchFamily="34" charset="0"/>
              <a:cs typeface="Arial" panose="020B0604020202020204" pitchFamily="34" charset="0"/>
            </a:rPr>
            <a:t>Dohodkovna podpora, pomoč pri zaposlovanju, kombiniranje zaslužkov od zaposlitve in socialno-varstvenih podpor, pomoč pri dostopu do njih</a:t>
          </a:r>
          <a:endParaRPr lang="sl-SI" sz="1600" b="1" kern="1200" dirty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2325956" y="-40462"/>
        <a:ext cx="3496701" cy="1666691"/>
      </dsp:txXfrm>
    </dsp:sp>
    <dsp:sp modelId="{F9C6F5C4-0252-4BF4-9593-566E8985B500}">
      <dsp:nvSpPr>
        <dsp:cNvPr id="0" name=""/>
        <dsp:cNvSpPr/>
      </dsp:nvSpPr>
      <dsp:spPr>
        <a:xfrm rot="3164961">
          <a:off x="4624698" y="1972021"/>
          <a:ext cx="1008711" cy="415784"/>
        </a:xfrm>
        <a:prstGeom prst="left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200" kern="1200"/>
        </a:p>
      </dsp:txBody>
      <dsp:txXfrm>
        <a:off x="4749433" y="2055178"/>
        <a:ext cx="759241" cy="249470"/>
      </dsp:txXfrm>
    </dsp:sp>
    <dsp:sp modelId="{30C982E3-5E5D-4151-AFA6-46334986CF58}">
      <dsp:nvSpPr>
        <dsp:cNvPr id="0" name=""/>
        <dsp:cNvSpPr/>
      </dsp:nvSpPr>
      <dsp:spPr>
        <a:xfrm>
          <a:off x="4824536" y="2681744"/>
          <a:ext cx="2735195" cy="179231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>
              <a:latin typeface="Arial Black" panose="020B0A04020102020204" pitchFamily="34" charset="0"/>
            </a:rPr>
            <a:t>Uravnavanje trg dela, da ne bo izključeval in generiral revščine zaposlenih</a:t>
          </a:r>
          <a:endParaRPr lang="sl-SI" sz="1600" kern="1200" dirty="0">
            <a:latin typeface="Arial Black" panose="020B0A04020102020204" pitchFamily="34" charset="0"/>
          </a:endParaRPr>
        </a:p>
      </dsp:txBody>
      <dsp:txXfrm>
        <a:off x="4877031" y="2734239"/>
        <a:ext cx="2630205" cy="1687325"/>
      </dsp:txXfrm>
    </dsp:sp>
    <dsp:sp modelId="{3874BC0A-ECB0-47FC-AB52-3F492F239457}">
      <dsp:nvSpPr>
        <dsp:cNvPr id="0" name=""/>
        <dsp:cNvSpPr/>
      </dsp:nvSpPr>
      <dsp:spPr>
        <a:xfrm rot="10738992">
          <a:off x="3678433" y="3405672"/>
          <a:ext cx="1008711" cy="415784"/>
        </a:xfrm>
        <a:prstGeom prst="left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200" kern="1200"/>
        </a:p>
      </dsp:txBody>
      <dsp:txXfrm rot="10800000">
        <a:off x="3803168" y="3488829"/>
        <a:ext cx="759241" cy="249470"/>
      </dsp:txXfrm>
    </dsp:sp>
    <dsp:sp modelId="{93C3877C-88E0-4015-95AD-D1188D695CE1}">
      <dsp:nvSpPr>
        <dsp:cNvPr id="0" name=""/>
        <dsp:cNvSpPr/>
      </dsp:nvSpPr>
      <dsp:spPr>
        <a:xfrm>
          <a:off x="501587" y="2805776"/>
          <a:ext cx="3039454" cy="1692301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>
              <a:latin typeface="Arial Black" panose="020B0A04020102020204" pitchFamily="34" charset="0"/>
            </a:rPr>
            <a:t>Dostop do kakovostnih socialno-varstvenih storitev, ki pomagajo ljudem, da dejavno sodelujejo v družbi in so uspešni na trgu dela</a:t>
          </a:r>
          <a:endParaRPr lang="sl-SI" sz="1500" kern="1200" dirty="0"/>
        </a:p>
      </dsp:txBody>
      <dsp:txXfrm>
        <a:off x="551153" y="2855342"/>
        <a:ext cx="2940322" cy="1593169"/>
      </dsp:txXfrm>
    </dsp:sp>
    <dsp:sp modelId="{9AA60B0C-83EF-4A6A-B479-729341E1EC71}">
      <dsp:nvSpPr>
        <dsp:cNvPr id="0" name=""/>
        <dsp:cNvSpPr/>
      </dsp:nvSpPr>
      <dsp:spPr>
        <a:xfrm rot="18340858">
          <a:off x="2529435" y="2034037"/>
          <a:ext cx="1008711" cy="415784"/>
        </a:xfrm>
        <a:prstGeom prst="left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200" kern="1200"/>
        </a:p>
      </dsp:txBody>
      <dsp:txXfrm>
        <a:off x="2654170" y="2117194"/>
        <a:ext cx="759241" cy="249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EE7CA-B59D-4027-BE28-9E9A991121F5}" type="datetimeFigureOut">
              <a:rPr lang="sl-SI" smtClean="0"/>
              <a:t>17.6.2015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51851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8536" y="9446678"/>
            <a:ext cx="2951851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4B7DF-ACCC-42B9-96D3-B03D355BD0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1299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15E32-7AF9-4F9E-BF82-05B028ABF3F8}" type="datetimeFigureOut">
              <a:rPr lang="sl-SI" smtClean="0"/>
              <a:t>17.6.2015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5163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1197" y="4786362"/>
            <a:ext cx="544957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E044D-7F81-47FC-9512-692DDCDE4E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526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E044D-7F81-47FC-9512-692DDCDE4E88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492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195-D180-4511-81A8-EE36EED9465D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AD91-3DA6-4635-961F-187A4D47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195-D180-4511-81A8-EE36EED9465D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AD91-3DA6-4635-961F-187A4D47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8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195-D180-4511-81A8-EE36EED9465D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AD91-3DA6-4635-961F-187A4D47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4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195-D180-4511-81A8-EE36EED9465D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AD91-3DA6-4635-961F-187A4D47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5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195-D180-4511-81A8-EE36EED9465D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AD91-3DA6-4635-961F-187A4D47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9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195-D180-4511-81A8-EE36EED9465D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AD91-3DA6-4635-961F-187A4D47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8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195-D180-4511-81A8-EE36EED9465D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AD91-3DA6-4635-961F-187A4D47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9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195-D180-4511-81A8-EE36EED9465D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AD91-3DA6-4635-961F-187A4D47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9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195-D180-4511-81A8-EE36EED9465D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AD91-3DA6-4635-961F-187A4D47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9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195-D180-4511-81A8-EE36EED9465D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AD91-3DA6-4635-961F-187A4D47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2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195-D180-4511-81A8-EE36EED9465D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AD91-3DA6-4635-961F-187A4D47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9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07195-D180-4511-81A8-EE36EED9465D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AD91-3DA6-4635-961F-187A4D47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4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jpe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6" y="2586990"/>
            <a:ext cx="4027049" cy="3725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560" y="2708920"/>
            <a:ext cx="475792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SOCIALNO VKLJUČEVANJE</a:t>
            </a:r>
            <a:endParaRPr lang="en-US" b="1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3276" y="4445330"/>
            <a:ext cx="3893832" cy="1752600"/>
          </a:xfrm>
        </p:spPr>
        <p:txBody>
          <a:bodyPr/>
          <a:lstStyle/>
          <a:p>
            <a:r>
              <a:rPr lang="sl-SI" b="1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Dr. </a:t>
            </a:r>
            <a:r>
              <a:rPr lang="sl-SI" b="1" dirty="0">
                <a:solidFill>
                  <a:srgbClr val="008000"/>
                </a:solidFill>
                <a:latin typeface="Arial Black" panose="020B0A04020102020204" pitchFamily="34" charset="0"/>
              </a:rPr>
              <a:t>K</a:t>
            </a:r>
            <a:r>
              <a:rPr lang="sl-SI" b="1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atja Vadnal</a:t>
            </a:r>
            <a:endParaRPr lang="en-US" b="1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http://www.inclusion-europe.com/pathways2/images/zvzaaozitj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4929948"/>
            <a:ext cx="2917819" cy="270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2555776" y="191778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Kje smo in kaj potrebujemo za uspešno </a:t>
            </a:r>
            <a:r>
              <a:rPr lang="sl-SI" sz="3200" b="1" i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deinstitucionalizacijo</a:t>
            </a:r>
            <a:r>
              <a:rPr lang="sl-SI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AutoShape 4" descr="Rezultat iskanja slik za mdi mreža za deinstitucionalizaci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72035"/>
            <a:ext cx="2145527" cy="80457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428" y="1163861"/>
            <a:ext cx="4573919" cy="96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was very happy when I was going to </a:t>
            </a:r>
            <a:r>
              <a:rPr lang="en-US" dirty="0" err="1"/>
              <a:t>Franjo</a:t>
            </a:r>
            <a:r>
              <a:rPr lang="en-US" dirty="0"/>
              <a:t> on the farm. We became real friends with him and his wife. I still remember how uncomfortable I felt, when </a:t>
            </a:r>
            <a:r>
              <a:rPr lang="en-US" dirty="0" err="1"/>
              <a:t>Franjo</a:t>
            </a:r>
            <a:r>
              <a:rPr lang="en-US" dirty="0"/>
              <a:t> suggested addressing them as ”thou” 3). At first it was very hard for me to say this “</a:t>
            </a:r>
            <a:r>
              <a:rPr lang="en-US" dirty="0" err="1"/>
              <a:t>ti</a:t>
            </a:r>
            <a:r>
              <a:rPr lang="en-US" dirty="0"/>
              <a:t>”. Even to day it means a lot to me: I became one of them.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777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sl/3/32/Sozitje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778" y="0"/>
            <a:ext cx="1345913" cy="13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2732577" cy="102471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859" y="145708"/>
            <a:ext cx="4573919" cy="966564"/>
          </a:xfrm>
          <a:prstGeom prst="rect">
            <a:avLst/>
          </a:prstGeom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672256358"/>
              </p:ext>
            </p:extLst>
          </p:nvPr>
        </p:nvGraphicFramePr>
        <p:xfrm>
          <a:off x="594345" y="1700808"/>
          <a:ext cx="8282345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6223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1391385"/>
            <a:ext cx="703344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smtClean="0">
                <a:solidFill>
                  <a:srgbClr val="008000"/>
                </a:solidFill>
              </a:rPr>
              <a:t>Triada socialnega vključevanja</a:t>
            </a:r>
            <a:endParaRPr lang="sl-SI" b="1" dirty="0">
              <a:solidFill>
                <a:srgbClr val="008000"/>
              </a:solidFill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858130"/>
              </p:ext>
            </p:extLst>
          </p:nvPr>
        </p:nvGraphicFramePr>
        <p:xfrm>
          <a:off x="1115616" y="2060848"/>
          <a:ext cx="706712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116632"/>
            <a:ext cx="2732577" cy="102471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6859" y="145708"/>
            <a:ext cx="4573919" cy="966564"/>
          </a:xfrm>
          <a:prstGeom prst="rect">
            <a:avLst/>
          </a:prstGeom>
        </p:spPr>
      </p:pic>
      <p:pic>
        <p:nvPicPr>
          <p:cNvPr id="10" name="Picture 2" descr="https://upload.wikimedia.org/wikipedia/sl/3/32/Sozitje_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778" y="0"/>
            <a:ext cx="1345913" cy="13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87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1" y="1112272"/>
            <a:ext cx="862517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Evropska komisija: dejavno vključevanje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2732577" cy="102471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59" y="145708"/>
            <a:ext cx="4573919" cy="966564"/>
          </a:xfrm>
          <a:prstGeom prst="rect">
            <a:avLst/>
          </a:prstGeom>
        </p:spPr>
      </p:pic>
      <p:pic>
        <p:nvPicPr>
          <p:cNvPr id="10" name="Picture 2" descr="https://upload.wikimedia.org/wikipedia/sl/3/32/Sozitje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778" y="0"/>
            <a:ext cx="1345913" cy="13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451339"/>
              </p:ext>
            </p:extLst>
          </p:nvPr>
        </p:nvGraphicFramePr>
        <p:xfrm>
          <a:off x="395536" y="2259421"/>
          <a:ext cx="7989926" cy="4585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43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1230045"/>
            <a:ext cx="8928992" cy="1143000"/>
          </a:xfrm>
        </p:spPr>
        <p:txBody>
          <a:bodyPr>
            <a:noAutofit/>
          </a:bodyPr>
          <a:lstStyle/>
          <a:p>
            <a:r>
              <a:rPr lang="sl-SI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Podpore funkcioniranju: permanentno izobraževanje in usposabljanje, tudi poklicno </a:t>
            </a:r>
            <a:endParaRPr lang="sl-SI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7504" y="2703231"/>
            <a:ext cx="4320480" cy="377728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pismenost in računske spretnosti;</a:t>
            </a:r>
            <a:endParaRPr lang="en-US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razumevanje navodil in informacij;</a:t>
            </a:r>
            <a:endParaRPr lang="en-US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interpretacija neverbalnega sporazumevanja;</a:t>
            </a:r>
            <a:endParaRPr lang="en-US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kratkoročno in dolgoročno pomnjenje;</a:t>
            </a:r>
            <a:endParaRPr lang="en-US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razpon pozornosti in koncentracije;</a:t>
            </a:r>
            <a:endParaRPr lang="en-US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motivacija</a:t>
            </a:r>
            <a:r>
              <a:rPr lang="sl-SI" sz="2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2732577" cy="102471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859" y="145708"/>
            <a:ext cx="4573919" cy="966564"/>
          </a:xfrm>
          <a:prstGeom prst="rect">
            <a:avLst/>
          </a:prstGeom>
        </p:spPr>
      </p:pic>
      <p:pic>
        <p:nvPicPr>
          <p:cNvPr id="6" name="Picture 2" descr="https://upload.wikimedia.org/wikipedia/sl/3/32/Sozitje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778" y="0"/>
            <a:ext cx="1345913" cy="13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4571999" y="2606866"/>
            <a:ext cx="446449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lvl="0" indent="-342900"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sposobnost reševanja problemov in odločanja;</a:t>
            </a:r>
            <a:endParaRPr lang="en-US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lvl="0" indent="-285750"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sl-SI" sz="2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sprejemanje </a:t>
            </a:r>
            <a:r>
              <a:rPr lang="sl-SI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odločitev;</a:t>
            </a:r>
            <a:endParaRPr lang="en-US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lvl="0" indent="-285750"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sledenje navodilom;</a:t>
            </a:r>
            <a:endParaRPr lang="en-US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lvl="0" indent="-285750"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upravljanje s časom in njegova organizacija; </a:t>
            </a:r>
            <a:endParaRPr lang="en-US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lvl="0" indent="-285750"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sposobnost potovati oziroma živeti samostojno;</a:t>
            </a:r>
            <a:endParaRPr lang="en-US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lvl="0" indent="-285750"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primerno vedenje in socialne spretnosti;</a:t>
            </a:r>
            <a:endParaRPr lang="en-US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lvl="0" indent="-285750"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osebna higiena in skrb zase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sl/3/32/Sozitje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778" y="0"/>
            <a:ext cx="1345913" cy="13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2732577" cy="102471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859" y="145708"/>
            <a:ext cx="4573919" cy="96656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551" y="1375809"/>
            <a:ext cx="5976664" cy="4482499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91298" y="6062872"/>
            <a:ext cx="8625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PRIPADNOST - SPREJETOST</a:t>
            </a:r>
            <a:endParaRPr lang="sl-SI" sz="4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sl/3/32/Sozitje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778" y="0"/>
            <a:ext cx="1345913" cy="13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2732577" cy="102471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859" y="145708"/>
            <a:ext cx="4573919" cy="966564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98" y="1264271"/>
            <a:ext cx="3988567" cy="2704113"/>
          </a:xfrm>
          <a:prstGeom prst="rect">
            <a:avLst/>
          </a:prstGeom>
        </p:spPr>
      </p:pic>
      <p:pic>
        <p:nvPicPr>
          <p:cNvPr id="3076" name="Picture 4" descr="https://encrypted-tbn3.gstatic.com/images?q=tbn:ANd9GcR324RnT3c1dUxaYZcaLrJTXRBrz-IC2-JFJgM2fLL-cLPY6gZ7A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58" y="1257980"/>
            <a:ext cx="394150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038229"/>
            <a:ext cx="4112366" cy="2737294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4499992" y="4362577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Komunikacija:</a:t>
            </a:r>
            <a:endParaRPr lang="sl-SI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8" descr="Rezultat iskanja slik za lahko branje zn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0112" y="5070463"/>
            <a:ext cx="1461380" cy="14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943" y="15004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008000"/>
                </a:solidFill>
              </a:rPr>
              <a:t>SAMOZAGOVORNIKI: </a:t>
            </a:r>
            <a:br>
              <a:rPr lang="sl-SI" b="1" dirty="0" smtClean="0">
                <a:solidFill>
                  <a:srgbClr val="008000"/>
                </a:solidFill>
              </a:rPr>
            </a:br>
            <a:r>
              <a:rPr lang="sl-SI" b="1" dirty="0" smtClean="0">
                <a:solidFill>
                  <a:srgbClr val="008000"/>
                </a:solidFill>
              </a:rPr>
              <a:t>NIČ O NAS BREZ NAS!</a:t>
            </a:r>
            <a:endParaRPr lang="sl-SI" b="1" dirty="0">
              <a:solidFill>
                <a:srgbClr val="008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402593" y="3331598"/>
            <a:ext cx="3501300" cy="31683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b="1" dirty="0" err="1" smtClean="0">
                <a:solidFill>
                  <a:srgbClr val="008000"/>
                </a:solidFill>
              </a:rPr>
              <a:t>Samozagovorništvo</a:t>
            </a:r>
            <a:r>
              <a:rPr lang="sl-SI" b="1" dirty="0" smtClean="0">
                <a:solidFill>
                  <a:srgbClr val="0080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 err="1">
                <a:solidFill>
                  <a:srgbClr val="008000"/>
                </a:solidFill>
              </a:rPr>
              <a:t>o</a:t>
            </a:r>
            <a:r>
              <a:rPr lang="sl-SI" b="1" dirty="0" err="1" smtClean="0">
                <a:solidFill>
                  <a:srgbClr val="008000"/>
                </a:solidFill>
              </a:rPr>
              <a:t>polnomočenje</a:t>
            </a:r>
            <a:endParaRPr lang="sl-SI" b="1" dirty="0">
              <a:solidFill>
                <a:srgbClr val="008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rgbClr val="008000"/>
                </a:solidFill>
              </a:rPr>
              <a:t>socialna vključenost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rgbClr val="008000"/>
                </a:solidFill>
              </a:rPr>
              <a:t>dejavno vključevanje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rgbClr val="008000"/>
                </a:solidFill>
              </a:rPr>
              <a:t>sprejetost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rgbClr val="008000"/>
                </a:solidFill>
              </a:rPr>
              <a:t>višja </a:t>
            </a:r>
            <a:r>
              <a:rPr lang="sl-SI" b="1" dirty="0">
                <a:solidFill>
                  <a:srgbClr val="008000"/>
                </a:solidFill>
              </a:rPr>
              <a:t>kakovost </a:t>
            </a:r>
            <a:r>
              <a:rPr lang="sl-SI" b="1" dirty="0" smtClean="0">
                <a:solidFill>
                  <a:srgbClr val="008000"/>
                </a:solidFill>
              </a:rPr>
              <a:t>življenja</a:t>
            </a:r>
            <a:endParaRPr lang="en-US" b="1" dirty="0">
              <a:solidFill>
                <a:srgbClr val="008000"/>
              </a:solidFill>
            </a:endParaRPr>
          </a:p>
          <a:p>
            <a:endParaRPr lang="sl-SI" dirty="0"/>
          </a:p>
        </p:txBody>
      </p:sp>
      <p:pic>
        <p:nvPicPr>
          <p:cNvPr id="6146" name="Picture 2" descr="http://www.centerdobrna.si/aktualno/2samozag/samoza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67" y="2973548"/>
            <a:ext cx="5081808" cy="388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2732577" cy="102471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859" y="145708"/>
            <a:ext cx="4573919" cy="966564"/>
          </a:xfrm>
          <a:prstGeom prst="rect">
            <a:avLst/>
          </a:prstGeom>
        </p:spPr>
      </p:pic>
      <p:pic>
        <p:nvPicPr>
          <p:cNvPr id="8" name="Picture 2" descr="https://upload.wikimedia.org/wikipedia/sl/3/32/Sozitje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778" y="0"/>
            <a:ext cx="1345913" cy="13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13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HVALA, DA STE MI PRISLUHNILI</a:t>
            </a:r>
            <a:endParaRPr lang="sl-SI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852936"/>
            <a:ext cx="9110731" cy="397848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1967"/>
            <a:ext cx="2731245" cy="102421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157839"/>
            <a:ext cx="4572396" cy="96325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4910" y="-6565"/>
            <a:ext cx="134733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303</Words>
  <Application>Microsoft Office PowerPoint</Application>
  <PresentationFormat>Diaprojekcija na zaslonu (4:3)</PresentationFormat>
  <Paragraphs>43</Paragraphs>
  <Slides>10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Wingdings</vt:lpstr>
      <vt:lpstr>Office Theme</vt:lpstr>
      <vt:lpstr>SOCIALNO VKLJUČEVANJE</vt:lpstr>
      <vt:lpstr>PowerPointova predstavitev</vt:lpstr>
      <vt:lpstr>Triada socialnega vključevanja</vt:lpstr>
      <vt:lpstr>Evropska komisija: dejavno vključevanje</vt:lpstr>
      <vt:lpstr>Podpore funkcioniranju: permanentno izobraževanje in usposabljanje, tudi poklicno </vt:lpstr>
      <vt:lpstr>PowerPointova predstavitev</vt:lpstr>
      <vt:lpstr>PowerPointova predstavitev</vt:lpstr>
      <vt:lpstr>SAMOZAGOVORNIKI:  NIČ O NAS BREZ NAS!</vt:lpstr>
      <vt:lpstr>HVALA, DA STE MI PRISLUHNILI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Katja</dc:creator>
  <cp:lastModifiedBy>K Vadnal</cp:lastModifiedBy>
  <cp:revision>20</cp:revision>
  <cp:lastPrinted>2015-06-17T16:46:03Z</cp:lastPrinted>
  <dcterms:created xsi:type="dcterms:W3CDTF">2015-06-17T13:53:59Z</dcterms:created>
  <dcterms:modified xsi:type="dcterms:W3CDTF">2015-06-17T16:48:29Z</dcterms:modified>
</cp:coreProperties>
</file>